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1"/>
  </p:notesMasterIdLst>
  <p:sldIdLst>
    <p:sldId id="256" r:id="rId2"/>
    <p:sldId id="305" r:id="rId3"/>
    <p:sldId id="356" r:id="rId4"/>
    <p:sldId id="381" r:id="rId5"/>
    <p:sldId id="394" r:id="rId6"/>
    <p:sldId id="404" r:id="rId7"/>
    <p:sldId id="396" r:id="rId8"/>
    <p:sldId id="402" r:id="rId9"/>
    <p:sldId id="403" r:id="rId10"/>
    <p:sldId id="401" r:id="rId11"/>
    <p:sldId id="406" r:id="rId12"/>
    <p:sldId id="398" r:id="rId13"/>
    <p:sldId id="395" r:id="rId14"/>
    <p:sldId id="399" r:id="rId15"/>
    <p:sldId id="400" r:id="rId16"/>
    <p:sldId id="407" r:id="rId17"/>
    <p:sldId id="408" r:id="rId18"/>
    <p:sldId id="393" r:id="rId19"/>
    <p:sldId id="409" r:id="rId20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  <p15:guide id="3" orient="horz" pos="1111" userDrawn="1">
          <p15:clr>
            <a:srgbClr val="A4A3A4"/>
          </p15:clr>
        </p15:guide>
        <p15:guide id="4" pos="759" userDrawn="1">
          <p15:clr>
            <a:srgbClr val="A4A3A4"/>
          </p15:clr>
        </p15:guide>
        <p15:guide id="5" orient="horz" pos="608" userDrawn="1">
          <p15:clr>
            <a:srgbClr val="A4A3A4"/>
          </p15:clr>
        </p15:guide>
        <p15:guide id="6" orient="horz" pos="4105" userDrawn="1">
          <p15:clr>
            <a:srgbClr val="A4A3A4"/>
          </p15:clr>
        </p15:guide>
        <p15:guide id="7" pos="6543" userDrawn="1">
          <p15:clr>
            <a:srgbClr val="A4A3A4"/>
          </p15:clr>
        </p15:guide>
        <p15:guide id="8" pos="192" userDrawn="1">
          <p15:clr>
            <a:srgbClr val="A4A3A4"/>
          </p15:clr>
        </p15:guide>
        <p15:guide id="9" pos="40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878"/>
    <a:srgbClr val="0077BB"/>
    <a:srgbClr val="0C4DA2"/>
    <a:srgbClr val="EE3377"/>
    <a:srgbClr val="FFFFFF"/>
    <a:srgbClr val="4472C4"/>
    <a:srgbClr val="20BAF2"/>
    <a:srgbClr val="949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686" y="114"/>
      </p:cViewPr>
      <p:guideLst>
        <p:guide orient="horz" pos="2381"/>
        <p:guide pos="3368"/>
        <p:guide orient="horz" pos="1111"/>
        <p:guide pos="759"/>
        <p:guide orient="horz" pos="608"/>
        <p:guide orient="horz" pos="4105"/>
        <p:guide pos="6543"/>
        <p:guide pos="192"/>
        <p:guide pos="40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BD5FA-6200-486F-8274-959CAC49DCB1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A1ACB-5294-4251-8CDD-F50F09CC8B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4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5D670-237F-476E-B943-CAE0C2B42FFA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5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3AF3-7EE0-4F2F-A30B-2C09D0DAF077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01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AC21-9914-4B01-8A0A-147B7BD3F57C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402AA-B95A-4DEA-8A45-AF2730BE53AB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3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471C-10ED-4BEB-8E9E-99A7C3AF25C4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21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C56-8A73-4735-9C66-5B903138C1DB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7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A91F-E418-4B0D-A320-ADAD292DE0F2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64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CBE5-E0DC-4437-8B06-2922EB65BFE4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3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2F1B-C617-4A0D-ABDB-46B01390390F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30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2F27-BDC4-4345-9C1F-DA94F8C0C915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925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42D8-13F9-48B3-83E7-C07EE09CC78B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98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52DB1-600E-4D50-B8DE-A7AD3F211411}" type="datetime1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5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코드스테이츠 기업, 채용, 투자, 뉴스">
            <a:extLst>
              <a:ext uri="{FF2B5EF4-FFF2-40B4-BE49-F238E27FC236}">
                <a16:creationId xmlns:a16="http://schemas.microsoft.com/office/drawing/2014/main" id="{9AD167E0-C772-4000-871B-D47ACD482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t="37406" r="10107" b="39261"/>
          <a:stretch/>
        </p:blipFill>
        <p:spPr bwMode="auto">
          <a:xfrm>
            <a:off x="8420100" y="6655553"/>
            <a:ext cx="2145598" cy="64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F7E674-D989-4933-840F-AA87917FFBA4}"/>
              </a:ext>
            </a:extLst>
          </p:cNvPr>
          <p:cNvSpPr/>
          <p:nvPr/>
        </p:nvSpPr>
        <p:spPr>
          <a:xfrm>
            <a:off x="1242488" y="3843507"/>
            <a:ext cx="914477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2022.10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D6B5BDDC-764E-43B6-A110-4C420E322ECB}"/>
              </a:ext>
            </a:extLst>
          </p:cNvPr>
          <p:cNvSpPr/>
          <p:nvPr/>
        </p:nvSpPr>
        <p:spPr>
          <a:xfrm rot="20617660">
            <a:off x="2036534" y="-1100745"/>
            <a:ext cx="10302738" cy="6676926"/>
          </a:xfrm>
          <a:prstGeom prst="roundRect">
            <a:avLst>
              <a:gd name="adj" fmla="val 6818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F537F128-523D-49E5-A188-1D5553C44BD9}"/>
              </a:ext>
            </a:extLst>
          </p:cNvPr>
          <p:cNvSpPr/>
          <p:nvPr/>
        </p:nvSpPr>
        <p:spPr>
          <a:xfrm rot="359726">
            <a:off x="-3896990" y="3772690"/>
            <a:ext cx="8406108" cy="5447771"/>
          </a:xfrm>
          <a:prstGeom prst="roundRect">
            <a:avLst>
              <a:gd name="adj" fmla="val 6818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FC2FEA-A5FB-42B1-BF5D-056E47A1DA97}"/>
              </a:ext>
            </a:extLst>
          </p:cNvPr>
          <p:cNvSpPr/>
          <p:nvPr/>
        </p:nvSpPr>
        <p:spPr>
          <a:xfrm>
            <a:off x="7290916" y="2727383"/>
            <a:ext cx="307729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>
              <a:lnSpc>
                <a:spcPct val="130000"/>
              </a:lnSpc>
            </a:pPr>
            <a:r>
              <a:rPr lang="ko-KR" altLang="en-US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수중생물인식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8F760E-56C6-43F3-BB1E-B0A4D10486A3}"/>
              </a:ext>
            </a:extLst>
          </p:cNvPr>
          <p:cNvSpPr/>
          <p:nvPr/>
        </p:nvSpPr>
        <p:spPr>
          <a:xfrm>
            <a:off x="7290916" y="3627483"/>
            <a:ext cx="1296144" cy="49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DB63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D9D73-7324-48A0-928A-1E70218502DD}"/>
              </a:ext>
            </a:extLst>
          </p:cNvPr>
          <p:cNvSpPr/>
          <p:nvPr/>
        </p:nvSpPr>
        <p:spPr>
          <a:xfrm>
            <a:off x="4895602" y="3220082"/>
            <a:ext cx="547260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en-US" altLang="ko-KR" sz="2800" b="1" dirty="0">
                <a:solidFill>
                  <a:srgbClr val="9494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DIVEROID</a:t>
            </a:r>
            <a:endParaRPr lang="ko-KR" altLang="en-US" sz="2800" b="1" dirty="0">
              <a:solidFill>
                <a:srgbClr val="9494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FFE7B-4970-42B3-AD99-375050427EC5}"/>
              </a:ext>
            </a:extLst>
          </p:cNvPr>
          <p:cNvSpPr txBox="1"/>
          <p:nvPr/>
        </p:nvSpPr>
        <p:spPr>
          <a:xfrm>
            <a:off x="9553575" y="4258283"/>
            <a:ext cx="833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정승기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dist"/>
            <a:r>
              <a:rPr lang="ko-KR" altLang="en-US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심철우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79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및 테스트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차이는 없지만 이미지 전처리를 한 후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조금 더 높은 것을 확인</a:t>
            </a:r>
            <a:b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F1_Confidence Curve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이미지 전처리를 통해 훈련을 한 모델은 더 높은 신뢰도에서 좋은 결과가 나오므로 성능이 더 좋은 것으로 판단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3.1 Result(Yolov5s)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F09211-9C40-4FF1-BA24-FF138B0D5D94}"/>
              </a:ext>
            </a:extLst>
          </p:cNvPr>
          <p:cNvGrpSpPr/>
          <p:nvPr/>
        </p:nvGrpSpPr>
        <p:grpSpPr>
          <a:xfrm>
            <a:off x="5346700" y="1910961"/>
            <a:ext cx="5108799" cy="350013"/>
            <a:chOff x="6134322" y="2282556"/>
            <a:chExt cx="4321177" cy="29605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18A6DAC-CDC9-4254-846C-227399EF3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33" t="1" b="91570"/>
            <a:stretch/>
          </p:blipFill>
          <p:spPr>
            <a:xfrm>
              <a:off x="6134322" y="2282556"/>
              <a:ext cx="4250530" cy="29605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9D950A-C423-46D0-9974-C58748F83156}"/>
                </a:ext>
              </a:extLst>
            </p:cNvPr>
            <p:cNvSpPr/>
            <p:nvPr/>
          </p:nvSpPr>
          <p:spPr>
            <a:xfrm>
              <a:off x="9298338" y="2414016"/>
              <a:ext cx="1157161" cy="164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7B0109-9C41-4EFA-B636-A245DC402112}"/>
              </a:ext>
            </a:extLst>
          </p:cNvPr>
          <p:cNvGrpSpPr/>
          <p:nvPr/>
        </p:nvGrpSpPr>
        <p:grpSpPr>
          <a:xfrm>
            <a:off x="304800" y="1921010"/>
            <a:ext cx="4968240" cy="334284"/>
            <a:chOff x="1022350" y="2287648"/>
            <a:chExt cx="4324350" cy="29096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2475203-3E22-456D-8243-648A0218E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633" b="91849"/>
            <a:stretch/>
          </p:blipFill>
          <p:spPr>
            <a:xfrm>
              <a:off x="1022350" y="2287648"/>
              <a:ext cx="4250530" cy="28586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88A178A-992B-4E05-B5BC-B65FCD32F62E}"/>
                </a:ext>
              </a:extLst>
            </p:cNvPr>
            <p:cNvSpPr/>
            <p:nvPr/>
          </p:nvSpPr>
          <p:spPr>
            <a:xfrm>
              <a:off x="4189539" y="2414016"/>
              <a:ext cx="1157161" cy="164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832708-BC90-4CE0-8ACA-297F1111168B}"/>
              </a:ext>
            </a:extLst>
          </p:cNvPr>
          <p:cNvSpPr txBox="1"/>
          <p:nvPr/>
        </p:nvSpPr>
        <p:spPr>
          <a:xfrm>
            <a:off x="2244613" y="5825496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Water-Net</a:t>
            </a:r>
            <a:r>
              <a:rPr lang="ko-KR" altLang="en-US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1C4A3-988C-4162-98D0-ABCC08AFA42D}"/>
              </a:ext>
            </a:extLst>
          </p:cNvPr>
          <p:cNvSpPr txBox="1"/>
          <p:nvPr/>
        </p:nvSpPr>
        <p:spPr>
          <a:xfrm>
            <a:off x="7391838" y="5753241"/>
            <a:ext cx="958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Water-Net</a:t>
            </a:r>
            <a:r>
              <a:rPr lang="ko-KR" altLang="en-US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D38CE4-4998-42FE-ADAA-AFCC90CFB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5" y="2518164"/>
            <a:ext cx="4852615" cy="32350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0FDDC0-187D-4561-8D9E-06CFE0B71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36" y="2520452"/>
            <a:ext cx="4782749" cy="31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3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6525D9-8602-47BE-9F23-535A5B3F0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"/>
          <a:stretch/>
        </p:blipFill>
        <p:spPr>
          <a:xfrm>
            <a:off x="420424" y="2517628"/>
            <a:ext cx="4926275" cy="32836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B6EF2D2-6DBC-45F0-AAAC-07BFE93BE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86" y="1903210"/>
            <a:ext cx="4839375" cy="342948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및 테스트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CSAM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구현 못해서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샤픈을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처리해서 직접 테스트 해본 결과 오히려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가장 낮게 나옴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뒤에 결과는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Water-Net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적용하여 이미지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3.1 Result(Yolov5s)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F09211-9C40-4FF1-BA24-FF138B0D5D94}"/>
              </a:ext>
            </a:extLst>
          </p:cNvPr>
          <p:cNvGrpSpPr/>
          <p:nvPr/>
        </p:nvGrpSpPr>
        <p:grpSpPr>
          <a:xfrm>
            <a:off x="5346700" y="1910961"/>
            <a:ext cx="5108799" cy="350013"/>
            <a:chOff x="6134322" y="2282556"/>
            <a:chExt cx="4321177" cy="29605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18A6DAC-CDC9-4254-846C-227399EF3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33" t="1" b="91570"/>
            <a:stretch/>
          </p:blipFill>
          <p:spPr>
            <a:xfrm>
              <a:off x="6134322" y="2282556"/>
              <a:ext cx="4250530" cy="29605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9D950A-C423-46D0-9974-C58748F83156}"/>
                </a:ext>
              </a:extLst>
            </p:cNvPr>
            <p:cNvSpPr/>
            <p:nvPr/>
          </p:nvSpPr>
          <p:spPr>
            <a:xfrm>
              <a:off x="9298338" y="2414016"/>
              <a:ext cx="1157161" cy="164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8A178A-992B-4E05-B5BC-B65FCD32F62E}"/>
              </a:ext>
            </a:extLst>
          </p:cNvPr>
          <p:cNvSpPr/>
          <p:nvPr/>
        </p:nvSpPr>
        <p:spPr>
          <a:xfrm>
            <a:off x="3943579" y="2066194"/>
            <a:ext cx="1329461" cy="18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32708-BC90-4CE0-8ACA-297F1111168B}"/>
              </a:ext>
            </a:extLst>
          </p:cNvPr>
          <p:cNvSpPr txBox="1"/>
          <p:nvPr/>
        </p:nvSpPr>
        <p:spPr>
          <a:xfrm>
            <a:off x="2118153" y="5825496"/>
            <a:ext cx="1396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Water-Net, Sharpen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1C4A3-988C-4162-98D0-ABCC08AFA42D}"/>
              </a:ext>
            </a:extLst>
          </p:cNvPr>
          <p:cNvSpPr txBox="1"/>
          <p:nvPr/>
        </p:nvSpPr>
        <p:spPr>
          <a:xfrm>
            <a:off x="7391838" y="5753241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Water-Net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30FDDC0-187D-4561-8D9E-06CFE0B71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36" y="2520452"/>
            <a:ext cx="4782749" cy="31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6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DD030366-70E5-4161-A542-D195CF72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218832"/>
            <a:ext cx="4047561" cy="3323113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및 테스트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그래프들은 유사하지만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데이터에 대해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box_loss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obj_loss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손실이 더 발생</a:t>
            </a:r>
            <a:b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색상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더 좋아짐으로 탐지 범위가 더 늘어난 것으로 추측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3.1 Result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440DDC4-3FFD-4BC9-BB95-EAAB604B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712" y="2298549"/>
            <a:ext cx="6151974" cy="145657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872C381-3602-453B-9EAF-DCD6BB766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712" y="3905345"/>
            <a:ext cx="6151974" cy="1486383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D71C5D0-3AE0-45AD-BFCC-B6DD8C4DDF77}"/>
              </a:ext>
            </a:extLst>
          </p:cNvPr>
          <p:cNvCxnSpPr>
            <a:cxnSpLocks/>
          </p:cNvCxnSpPr>
          <p:nvPr/>
        </p:nvCxnSpPr>
        <p:spPr>
          <a:xfrm flipH="1">
            <a:off x="1925828" y="1503545"/>
            <a:ext cx="384048" cy="0"/>
          </a:xfrm>
          <a:prstGeom prst="line">
            <a:avLst/>
          </a:prstGeom>
          <a:ln w="28575">
            <a:solidFill>
              <a:srgbClr val="007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1F74AE-CCAB-4DF3-8A3B-488C0AAB3E15}"/>
              </a:ext>
            </a:extLst>
          </p:cNvPr>
          <p:cNvSpPr txBox="1"/>
          <p:nvPr/>
        </p:nvSpPr>
        <p:spPr>
          <a:xfrm>
            <a:off x="2328581" y="1380434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F7CE3D-FA20-49C0-A44E-2CD487F7BF9B}"/>
              </a:ext>
            </a:extLst>
          </p:cNvPr>
          <p:cNvCxnSpPr>
            <a:cxnSpLocks/>
          </p:cNvCxnSpPr>
          <p:nvPr/>
        </p:nvCxnSpPr>
        <p:spPr>
          <a:xfrm flipH="1">
            <a:off x="1925828" y="1779593"/>
            <a:ext cx="384048" cy="0"/>
          </a:xfrm>
          <a:prstGeom prst="line">
            <a:avLst/>
          </a:prstGeom>
          <a:ln w="28575">
            <a:solidFill>
              <a:srgbClr val="FE98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4356063-2893-41C7-8861-0F1823BC122F}"/>
              </a:ext>
            </a:extLst>
          </p:cNvPr>
          <p:cNvSpPr txBox="1"/>
          <p:nvPr/>
        </p:nvSpPr>
        <p:spPr>
          <a:xfrm>
            <a:off x="2328581" y="1656482"/>
            <a:ext cx="10038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423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88F19D-FB8A-4105-B80E-99E8714C13D6}"/>
              </a:ext>
            </a:extLst>
          </p:cNvPr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 전과 후의 결과가 다른 경우로 </a:t>
            </a:r>
            <a:r>
              <a:rPr lang="ko-KR" altLang="en-US" sz="12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후 결과가 더 정확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것을 확인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3.2 Test_Case1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BB2652-1A32-493F-85B9-D95C379F9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764162"/>
            <a:ext cx="3583838" cy="20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CDD0E7-DE8A-488C-9CEA-827416FA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1763936"/>
            <a:ext cx="3584636" cy="20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42CF79-A4F8-48A6-8097-5F1D07A4A1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6" t="16576" r="16310" b="16310"/>
          <a:stretch/>
        </p:blipFill>
        <p:spPr>
          <a:xfrm>
            <a:off x="5937250" y="4108925"/>
            <a:ext cx="3583838" cy="20159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DA8E2C-3B9D-451D-BBB5-A78ACF89BA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4" t="16554" r="16332" b="16332"/>
          <a:stretch/>
        </p:blipFill>
        <p:spPr>
          <a:xfrm>
            <a:off x="895350" y="4108926"/>
            <a:ext cx="3583838" cy="20159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49BC67-A6C7-4574-8A13-88617A1AC54C}"/>
              </a:ext>
            </a:extLst>
          </p:cNvPr>
          <p:cNvSpPr txBox="1"/>
          <p:nvPr/>
        </p:nvSpPr>
        <p:spPr>
          <a:xfrm>
            <a:off x="2222500" y="382131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CDE8C-F20B-480F-B873-A56117811992}"/>
              </a:ext>
            </a:extLst>
          </p:cNvPr>
          <p:cNvSpPr txBox="1"/>
          <p:nvPr/>
        </p:nvSpPr>
        <p:spPr>
          <a:xfrm>
            <a:off x="7391838" y="382131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FB7B20-1DC4-40A4-9CA1-1F157E746A41}"/>
              </a:ext>
            </a:extLst>
          </p:cNvPr>
          <p:cNvSpPr txBox="1"/>
          <p:nvPr/>
        </p:nvSpPr>
        <p:spPr>
          <a:xfrm>
            <a:off x="2222500" y="61459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F0E9A1-AC71-4FDC-B53A-9078523F698B}"/>
              </a:ext>
            </a:extLst>
          </p:cNvPr>
          <p:cNvSpPr txBox="1"/>
          <p:nvPr/>
        </p:nvSpPr>
        <p:spPr>
          <a:xfrm>
            <a:off x="7391838" y="61459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F25C69D-602B-4AEB-A58A-E14A6399B829}"/>
              </a:ext>
            </a:extLst>
          </p:cNvPr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및 테스트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C66F21-1B3D-4D62-A527-48FE9988934D}"/>
              </a:ext>
            </a:extLst>
          </p:cNvPr>
          <p:cNvSpPr txBox="1"/>
          <p:nvPr/>
        </p:nvSpPr>
        <p:spPr>
          <a:xfrm>
            <a:off x="304800" y="7018451"/>
            <a:ext cx="10089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출처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YouTube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39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BDADF9F-D315-4135-80DB-B795FA825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49" y="4129678"/>
            <a:ext cx="3583827" cy="20159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B4CA68-D359-4695-A05C-1528412A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4119473"/>
            <a:ext cx="3583838" cy="2015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6EA4EB-A5CE-4ED1-A52E-0F1DDA717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0" y="1763937"/>
            <a:ext cx="3583826" cy="20159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09D3C0-59C2-41A5-8C4C-194B65EEA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1" y="1763936"/>
            <a:ext cx="3583838" cy="2015909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결과라도 큰 차이는 없지만 중심이 되는 물체는 신뢰도가 높아졌지만 주변의 물체는 떨어지는 것을 확인</a:t>
            </a:r>
            <a:b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앞서 말한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water-net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문제점 때문으로 예상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3.2 Test_Case2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9BC67-A6C7-4574-8A13-88617A1AC54C}"/>
              </a:ext>
            </a:extLst>
          </p:cNvPr>
          <p:cNvSpPr txBox="1"/>
          <p:nvPr/>
        </p:nvSpPr>
        <p:spPr>
          <a:xfrm>
            <a:off x="2222500" y="382131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CDE8C-F20B-480F-B873-A56117811992}"/>
              </a:ext>
            </a:extLst>
          </p:cNvPr>
          <p:cNvSpPr txBox="1"/>
          <p:nvPr/>
        </p:nvSpPr>
        <p:spPr>
          <a:xfrm>
            <a:off x="7391838" y="382131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FB7B20-1DC4-40A4-9CA1-1F157E746A41}"/>
              </a:ext>
            </a:extLst>
          </p:cNvPr>
          <p:cNvSpPr txBox="1"/>
          <p:nvPr/>
        </p:nvSpPr>
        <p:spPr>
          <a:xfrm>
            <a:off x="2222500" y="61459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F0E9A1-AC71-4FDC-B53A-9078523F698B}"/>
              </a:ext>
            </a:extLst>
          </p:cNvPr>
          <p:cNvSpPr txBox="1"/>
          <p:nvPr/>
        </p:nvSpPr>
        <p:spPr>
          <a:xfrm>
            <a:off x="7391838" y="61459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7255BA-E4E2-4C20-91F8-63FE34EEC01D}"/>
              </a:ext>
            </a:extLst>
          </p:cNvPr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및 테스트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17F96E-3459-4A11-9128-1C17B015751D}"/>
              </a:ext>
            </a:extLst>
          </p:cNvPr>
          <p:cNvSpPr txBox="1"/>
          <p:nvPr/>
        </p:nvSpPr>
        <p:spPr>
          <a:xfrm>
            <a:off x="304800" y="7018451"/>
            <a:ext cx="10089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출처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YouTube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5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4B72C0-44AD-40EF-977C-C8BC8F9C6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0" y="1763713"/>
            <a:ext cx="3584222" cy="2016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202B9C-E3E4-4D5F-ADCA-0760F724C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1" y="1762721"/>
            <a:ext cx="3583826" cy="2015902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결과는 같으나 신뢰도가 더 떨어지거나 박스가 더 커지는 경우</a:t>
            </a:r>
            <a:b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이런 경우 때문에 결과 그래프에서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val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/box loss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더 큰 것으로 추측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3.2 Test_Case3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9BC67-A6C7-4574-8A13-88617A1AC54C}"/>
              </a:ext>
            </a:extLst>
          </p:cNvPr>
          <p:cNvSpPr txBox="1"/>
          <p:nvPr/>
        </p:nvSpPr>
        <p:spPr>
          <a:xfrm>
            <a:off x="2222500" y="382131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4CDE8C-F20B-480F-B873-A56117811992}"/>
              </a:ext>
            </a:extLst>
          </p:cNvPr>
          <p:cNvSpPr txBox="1"/>
          <p:nvPr/>
        </p:nvSpPr>
        <p:spPr>
          <a:xfrm>
            <a:off x="7391838" y="382131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FB7B20-1DC4-40A4-9CA1-1F157E746A41}"/>
              </a:ext>
            </a:extLst>
          </p:cNvPr>
          <p:cNvSpPr txBox="1"/>
          <p:nvPr/>
        </p:nvSpPr>
        <p:spPr>
          <a:xfrm>
            <a:off x="2222500" y="61459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F0E9A1-AC71-4FDC-B53A-9078523F698B}"/>
              </a:ext>
            </a:extLst>
          </p:cNvPr>
          <p:cNvSpPr txBox="1"/>
          <p:nvPr/>
        </p:nvSpPr>
        <p:spPr>
          <a:xfrm>
            <a:off x="7391838" y="61459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8112B5-C4D6-4D13-8AA2-0864015AE5D7}"/>
              </a:ext>
            </a:extLst>
          </p:cNvPr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및 테스트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DCE280-486B-4784-B955-A3BE74114A44}"/>
              </a:ext>
            </a:extLst>
          </p:cNvPr>
          <p:cNvSpPr txBox="1"/>
          <p:nvPr/>
        </p:nvSpPr>
        <p:spPr>
          <a:xfrm>
            <a:off x="304800" y="7018451"/>
            <a:ext cx="10089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출처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YouTube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0725D5-E48B-4984-AF0A-EA48FC0FC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1" y="4111961"/>
            <a:ext cx="3603466" cy="2026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709F3F-A1A1-4291-8421-AD1C2CE8A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1" y="4117374"/>
            <a:ext cx="3584222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11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모두 장단점이 있어 상황에 맞게 사용하기로 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4.1 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b="1" dirty="0" err="1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8112B5-C4D6-4D13-8AA2-0864015AE5D7}"/>
              </a:ext>
            </a:extLst>
          </p:cNvPr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500" b="1" dirty="0" err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D6B766-19AE-4102-9C2A-F7D8FA23F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357312"/>
            <a:ext cx="2844629" cy="142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boflow | AI活用の機械学習を自動化するツール | 株式会社システムズナカシマ">
            <a:extLst>
              <a:ext uri="{FF2B5EF4-FFF2-40B4-BE49-F238E27FC236}">
                <a16:creationId xmlns:a16="http://schemas.microsoft.com/office/drawing/2014/main" id="{45BDAA92-6F89-4D39-A95A-08E60603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85" y="2590343"/>
            <a:ext cx="2844629" cy="69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ervisely JSON Annotation Format">
            <a:extLst>
              <a:ext uri="{FF2B5EF4-FFF2-40B4-BE49-F238E27FC236}">
                <a16:creationId xmlns:a16="http://schemas.microsoft.com/office/drawing/2014/main" id="{F5AF3E40-E7EF-4988-98E2-C5A76ED9C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01" y="2097131"/>
            <a:ext cx="3398851" cy="169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CDEF49-50A2-4BF4-AE21-8E861492B2B8}"/>
              </a:ext>
            </a:extLst>
          </p:cNvPr>
          <p:cNvSpPr/>
          <p:nvPr/>
        </p:nvSpPr>
        <p:spPr>
          <a:xfrm>
            <a:off x="431762" y="4049279"/>
            <a:ext cx="2988093" cy="29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5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MakeSense</a:t>
            </a:r>
            <a:endParaRPr lang="en-US" altLang="ko-KR" sz="15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5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혼자사용하고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적은데이터엔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편함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 </a:t>
            </a:r>
            <a:r>
              <a:rPr lang="ko-KR" altLang="en-US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저장없음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타입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json,xml,txt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변환 가능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안됨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580B3A-9F86-4451-8C5B-D77D32B1970A}"/>
              </a:ext>
            </a:extLst>
          </p:cNvPr>
          <p:cNvSpPr/>
          <p:nvPr/>
        </p:nvSpPr>
        <p:spPr>
          <a:xfrm>
            <a:off x="3924385" y="4049279"/>
            <a:ext cx="2988092" cy="29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5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Roboflow</a:t>
            </a:r>
            <a:endParaRPr lang="en-US" altLang="ko-KR" sz="15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5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이미지증강사용하기엔 편함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리사이즈 편함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타입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json,xml,txt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변환 가능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가능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F9190B-27A8-440E-8927-88CA6BC0A814}"/>
              </a:ext>
            </a:extLst>
          </p:cNvPr>
          <p:cNvSpPr/>
          <p:nvPr/>
        </p:nvSpPr>
        <p:spPr>
          <a:xfrm>
            <a:off x="7259876" y="4049279"/>
            <a:ext cx="2988092" cy="29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5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Supervisely</a:t>
            </a:r>
            <a:endParaRPr lang="en-US" altLang="ko-KR" sz="15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5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데이터들 사용할 때 편함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단축키 사용</a:t>
            </a:r>
            <a:r>
              <a:rPr lang="en-US" altLang="ko-KR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가능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폴더관리 편함</a:t>
            </a:r>
            <a:endParaRPr lang="en-US" altLang="ko-KR" sz="1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573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카테고리마다 작업 시 라벨을 변경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필요없어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시간이 효율적이지만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받을 시 모두 클래스가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번으로 표기</a:t>
            </a: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파일로 받아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roboflow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업로드하여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txt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받을 시 클래스가 잘 나누어짐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4.1 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b="1" dirty="0" err="1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8112B5-C4D6-4D13-8AA2-0864015AE5D7}"/>
              </a:ext>
            </a:extLst>
          </p:cNvPr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500" b="1" dirty="0" err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7B1833-9C12-4621-872A-26AE4A6F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764162"/>
            <a:ext cx="10009979" cy="1546546"/>
          </a:xfrm>
          <a:prstGeom prst="rect">
            <a:avLst/>
          </a:prstGeom>
        </p:spPr>
      </p:pic>
      <p:pic>
        <p:nvPicPr>
          <p:cNvPr id="17" name="Picture 6" descr="roboflow | AI活用の機械学習を自動化するツール | 株式会社システムズナカシマ">
            <a:extLst>
              <a:ext uri="{FF2B5EF4-FFF2-40B4-BE49-F238E27FC236}">
                <a16:creationId xmlns:a16="http://schemas.microsoft.com/office/drawing/2014/main" id="{ECA867CA-1068-46A3-AD16-7817C3EE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4322874"/>
            <a:ext cx="2844629" cy="69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Supervisely JSON Annotation Format">
            <a:extLst>
              <a:ext uri="{FF2B5EF4-FFF2-40B4-BE49-F238E27FC236}">
                <a16:creationId xmlns:a16="http://schemas.microsoft.com/office/drawing/2014/main" id="{6B1B646D-5CD3-43E5-95C6-959BCE03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31" y="3779837"/>
            <a:ext cx="3398851" cy="169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E86536-0338-44B1-8A64-10E919B3ED35}"/>
              </a:ext>
            </a:extLst>
          </p:cNvPr>
          <p:cNvSpPr txBox="1"/>
          <p:nvPr/>
        </p:nvSpPr>
        <p:spPr>
          <a:xfrm>
            <a:off x="2263832" y="5274520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A47906-9637-4BB7-BFFC-7DCA2EBF9002}"/>
              </a:ext>
            </a:extLst>
          </p:cNvPr>
          <p:cNvSpPr txBox="1"/>
          <p:nvPr/>
        </p:nvSpPr>
        <p:spPr>
          <a:xfrm>
            <a:off x="7645394" y="5274520"/>
            <a:ext cx="782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취합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F5EB33D-91B0-4C7C-928E-3AFE7E8644FD}"/>
              </a:ext>
            </a:extLst>
          </p:cNvPr>
          <p:cNvSpPr/>
          <p:nvPr/>
        </p:nvSpPr>
        <p:spPr>
          <a:xfrm>
            <a:off x="4763362" y="4329332"/>
            <a:ext cx="1153816" cy="571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928B0-49A7-4594-ABE7-12C23C00BEE9}"/>
              </a:ext>
            </a:extLst>
          </p:cNvPr>
          <p:cNvSpPr txBox="1"/>
          <p:nvPr/>
        </p:nvSpPr>
        <p:spPr>
          <a:xfrm>
            <a:off x="4796358" y="3431809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Supervisely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97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진행과정 및 최종결과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Yolov5s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Yolov7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사용하면 기존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0.849, 0.695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향상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최종적으로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CSAM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구현하거나 다른 대안방법을 통해 이미지 전처리를 한다면 결과가 더 좋아질 것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F19951-A0F9-4ED7-936F-F87A01E2AF3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5.1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진행과정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7CD6D9-6AB2-4B85-BD5D-FAF060CA94AC}"/>
              </a:ext>
            </a:extLst>
          </p:cNvPr>
          <p:cNvSpPr/>
          <p:nvPr/>
        </p:nvSpPr>
        <p:spPr>
          <a:xfrm>
            <a:off x="5346700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5.2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진행사항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70B31-1204-4BD6-9D47-B8AF2E97057C}"/>
              </a:ext>
            </a:extLst>
          </p:cNvPr>
          <p:cNvSpPr txBox="1"/>
          <p:nvPr/>
        </p:nvSpPr>
        <p:spPr>
          <a:xfrm>
            <a:off x="5353631" y="1960057"/>
            <a:ext cx="504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5.2.1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F4551548-F989-43DC-BFDF-083E78BA2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780494"/>
              </p:ext>
            </p:extLst>
          </p:nvPr>
        </p:nvGraphicFramePr>
        <p:xfrm>
          <a:off x="5353631" y="2335594"/>
          <a:ext cx="5056503" cy="14266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85501">
                  <a:extLst>
                    <a:ext uri="{9D8B030D-6E8A-4147-A177-3AD203B41FA5}">
                      <a16:colId xmlns:a16="http://schemas.microsoft.com/office/drawing/2014/main" val="3194329709"/>
                    </a:ext>
                  </a:extLst>
                </a:gridCol>
                <a:gridCol w="1685501">
                  <a:extLst>
                    <a:ext uri="{9D8B030D-6E8A-4147-A177-3AD203B41FA5}">
                      <a16:colId xmlns:a16="http://schemas.microsoft.com/office/drawing/2014/main" val="1586006911"/>
                    </a:ext>
                  </a:extLst>
                </a:gridCol>
                <a:gridCol w="1685501">
                  <a:extLst>
                    <a:ext uri="{9D8B030D-6E8A-4147-A177-3AD203B41FA5}">
                      <a16:colId xmlns:a16="http://schemas.microsoft.com/office/drawing/2014/main" val="2089422511"/>
                    </a:ext>
                  </a:extLst>
                </a:gridCol>
              </a:tblGrid>
              <a:tr h="35665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구글이미지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유튜브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6396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수집 카테고리 수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223031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정리된 카테고리 수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07433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라벨링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721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F0E4360-9A0A-4311-A928-5238FFD85B12}"/>
              </a:ext>
            </a:extLst>
          </p:cNvPr>
          <p:cNvSpPr txBox="1"/>
          <p:nvPr/>
        </p:nvSpPr>
        <p:spPr>
          <a:xfrm>
            <a:off x="5353631" y="3944478"/>
            <a:ext cx="504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5.2.2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수중 생물 인식 모델</a:t>
            </a:r>
          </a:p>
        </p:txBody>
      </p: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F2DBF9F9-E5C8-401E-819A-60352DA4B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667009"/>
              </p:ext>
            </p:extLst>
          </p:nvPr>
        </p:nvGraphicFramePr>
        <p:xfrm>
          <a:off x="5353630" y="4391941"/>
          <a:ext cx="5031221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1298">
                  <a:extLst>
                    <a:ext uri="{9D8B030D-6E8A-4147-A177-3AD203B41FA5}">
                      <a16:colId xmlns:a16="http://schemas.microsoft.com/office/drawing/2014/main" val="1107938088"/>
                    </a:ext>
                  </a:extLst>
                </a:gridCol>
                <a:gridCol w="1555789">
                  <a:extLst>
                    <a:ext uri="{9D8B030D-6E8A-4147-A177-3AD203B41FA5}">
                      <a16:colId xmlns:a16="http://schemas.microsoft.com/office/drawing/2014/main" val="1433500754"/>
                    </a:ext>
                  </a:extLst>
                </a:gridCol>
                <a:gridCol w="1504134">
                  <a:extLst>
                    <a:ext uri="{9D8B030D-6E8A-4147-A177-3AD203B41FA5}">
                      <a16:colId xmlns:a16="http://schemas.microsoft.com/office/drawing/2014/main" val="191313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Water-net(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CSAM(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전처리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객체탐지모델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49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코드구현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사전학습모델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Yolov5s, Yolov7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03026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A4DC380-4D3F-4CE1-909E-767D6205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023" y="5583323"/>
            <a:ext cx="5031221" cy="37711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193B2D-27C6-4D81-A5B7-9751E09359AA}"/>
              </a:ext>
            </a:extLst>
          </p:cNvPr>
          <p:cNvSpPr/>
          <p:nvPr/>
        </p:nvSpPr>
        <p:spPr>
          <a:xfrm>
            <a:off x="9065225" y="5755129"/>
            <a:ext cx="1329461" cy="18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CB9A80-7D9D-4D09-A6B8-FB1432C1F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64161"/>
            <a:ext cx="5031221" cy="42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7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회고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2063F05-2387-4D4A-973E-998A1B97E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6" b="23071"/>
          <a:stretch/>
        </p:blipFill>
        <p:spPr>
          <a:xfrm>
            <a:off x="2438400" y="1652376"/>
            <a:ext cx="6241256" cy="45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2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283"/>
            <a:ext cx="10691812" cy="7561958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26200" y="2809639"/>
            <a:ext cx="3141574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적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38362" y="588345"/>
            <a:ext cx="9142852" cy="43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   차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18502" y="684143"/>
            <a:ext cx="7846977" cy="43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78A7A0B-4BEB-4799-8B2D-EE232B61713D}"/>
              </a:ext>
            </a:extLst>
          </p:cNvPr>
          <p:cNvSpPr/>
          <p:nvPr/>
        </p:nvSpPr>
        <p:spPr>
          <a:xfrm>
            <a:off x="6426200" y="3390746"/>
            <a:ext cx="3960813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파이프 라인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28CA0B-280E-4A37-9061-84C4674D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B2160-BD69-4614-87CC-7A01AE3CC841}"/>
              </a:ext>
            </a:extLst>
          </p:cNvPr>
          <p:cNvSpPr/>
          <p:nvPr/>
        </p:nvSpPr>
        <p:spPr>
          <a:xfrm>
            <a:off x="6426200" y="3966273"/>
            <a:ext cx="3960813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및 테스트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3A384-9A55-4A56-8F20-E1E7CD6156D0}"/>
              </a:ext>
            </a:extLst>
          </p:cNvPr>
          <p:cNvSpPr/>
          <p:nvPr/>
        </p:nvSpPr>
        <p:spPr>
          <a:xfrm>
            <a:off x="6426200" y="4541800"/>
            <a:ext cx="3960813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라벨링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1D3E72-A640-4DF4-8B3A-75FF3A322C32}"/>
              </a:ext>
            </a:extLst>
          </p:cNvPr>
          <p:cNvSpPr/>
          <p:nvPr/>
        </p:nvSpPr>
        <p:spPr>
          <a:xfrm>
            <a:off x="6426200" y="5096104"/>
            <a:ext cx="3960813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진행과정 및 최종결과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3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58" y="1764160"/>
            <a:ext cx="10690497" cy="461161"/>
          </a:xfrm>
          <a:prstGeom prst="rect">
            <a:avLst/>
          </a:prstGeom>
          <a:solidFill>
            <a:srgbClr val="BAC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적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적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35544" y="2412057"/>
            <a:ext cx="5335726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1.2 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이미지</a:t>
            </a:r>
          </a:p>
        </p:txBody>
      </p:sp>
      <p:sp>
        <p:nvSpPr>
          <p:cNvPr id="75" name="Rectangle 52">
            <a:extLst>
              <a:ext uri="{FF2B5EF4-FFF2-40B4-BE49-F238E27FC236}">
                <a16:creationId xmlns:a16="http://schemas.microsoft.com/office/drawing/2014/main" id="{75A32318-8ABF-44F2-95A1-5CBDDFE7F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46" y="1908137"/>
            <a:ext cx="9646207" cy="234107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35989" tIns="0" rIns="35989" bIns="0">
            <a:spAutoFit/>
          </a:bodyPr>
          <a:lstStyle/>
          <a:p>
            <a:pPr>
              <a:lnSpc>
                <a:spcPts val="1600"/>
              </a:lnSpc>
              <a:spcBef>
                <a:spcPct val="20000"/>
              </a:spcBef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지상에서의 탐지보다 열악한 환경인 수중에서의 객체 탐지 향상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수중환경에서는 저조도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고탁도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색상대비 등 다양한 요소들을 고려해야 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3EFF4-AE85-4187-B7BF-D9D95ACAA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17962"/>
            <a:ext cx="4937872" cy="27775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7D9F65-8AFD-4586-A74C-504DB5A72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142" y="3015435"/>
            <a:ext cx="4937872" cy="27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6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파이프라인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Water-Net, CSAM(Channel Sharpening Attention Module)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통한 데이터 전처리후 객체 탐지 진행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369299-2636-4202-A73A-3EB0D5851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5"/>
          <a:stretch/>
        </p:blipFill>
        <p:spPr bwMode="auto">
          <a:xfrm>
            <a:off x="1047989" y="1764161"/>
            <a:ext cx="8597422" cy="44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693409-1262-4F07-8056-1044602F4A5F}"/>
              </a:ext>
            </a:extLst>
          </p:cNvPr>
          <p:cNvSpPr txBox="1"/>
          <p:nvPr/>
        </p:nvSpPr>
        <p:spPr>
          <a:xfrm>
            <a:off x="304800" y="7018451"/>
            <a:ext cx="10089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Underwater Species Detection using Channel Sharpening Attention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2.1 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파이프라인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30E89A-9C06-4A47-A390-8F62FE0A88B9}"/>
              </a:ext>
            </a:extLst>
          </p:cNvPr>
          <p:cNvSpPr/>
          <p:nvPr/>
        </p:nvSpPr>
        <p:spPr>
          <a:xfrm>
            <a:off x="952500" y="2171700"/>
            <a:ext cx="3771900" cy="26860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98391-D8B0-4E6E-92A7-D2D764DE93E5}"/>
              </a:ext>
            </a:extLst>
          </p:cNvPr>
          <p:cNvSpPr txBox="1"/>
          <p:nvPr/>
        </p:nvSpPr>
        <p:spPr>
          <a:xfrm>
            <a:off x="2321404" y="1925479"/>
            <a:ext cx="1034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</a:t>
            </a:r>
            <a:r>
              <a:rPr lang="ko-KR" altLang="en-US" sz="1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26E28-F855-4BC8-97CB-CDED41659FC8}"/>
              </a:ext>
            </a:extLst>
          </p:cNvPr>
          <p:cNvSpPr txBox="1"/>
          <p:nvPr/>
        </p:nvSpPr>
        <p:spPr>
          <a:xfrm>
            <a:off x="7034047" y="1925479"/>
            <a:ext cx="1034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탐지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13FB70-0A1D-47D8-9FFE-753B46645BA0}"/>
              </a:ext>
            </a:extLst>
          </p:cNvPr>
          <p:cNvSpPr/>
          <p:nvPr/>
        </p:nvSpPr>
        <p:spPr>
          <a:xfrm>
            <a:off x="5665143" y="2171700"/>
            <a:ext cx="3850332" cy="36238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3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파이프라인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Water-Net(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사전학습모델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이미지의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GC, WB, HE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2.2 Water-net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B8419-8A1F-4275-9940-392096967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5" y="4108711"/>
            <a:ext cx="3584218" cy="20161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B9C355-F5FE-4F6B-8259-569FFC8A1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51" y="4108712"/>
            <a:ext cx="3584219" cy="20161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35F4D9-DA15-4AD5-8AD9-5B7E7DDDD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50" y="1763715"/>
            <a:ext cx="3584219" cy="20161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9950D8-61CB-4C29-865D-FE1BAA52C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1" y="1763713"/>
            <a:ext cx="3584222" cy="2016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E2076D-FA0E-44DD-ABDF-9AB36EE23B96}"/>
              </a:ext>
            </a:extLst>
          </p:cNvPr>
          <p:cNvSpPr txBox="1"/>
          <p:nvPr/>
        </p:nvSpPr>
        <p:spPr>
          <a:xfrm>
            <a:off x="2222500" y="382131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8378C-E357-4590-B61E-1FFD9E04D0BF}"/>
              </a:ext>
            </a:extLst>
          </p:cNvPr>
          <p:cNvSpPr txBox="1"/>
          <p:nvPr/>
        </p:nvSpPr>
        <p:spPr>
          <a:xfrm>
            <a:off x="7391838" y="382131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F240B5-A38D-4D7D-AFDB-295C663802FA}"/>
              </a:ext>
            </a:extLst>
          </p:cNvPr>
          <p:cNvSpPr txBox="1"/>
          <p:nvPr/>
        </p:nvSpPr>
        <p:spPr>
          <a:xfrm>
            <a:off x="2222500" y="61459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1DDDE-EE5F-4ECA-9299-32C285BDC3B5}"/>
              </a:ext>
            </a:extLst>
          </p:cNvPr>
          <p:cNvSpPr txBox="1"/>
          <p:nvPr/>
        </p:nvSpPr>
        <p:spPr>
          <a:xfrm>
            <a:off x="7391838" y="61459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후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28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77D644CD-D64C-476F-ADDE-2C146DD81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1" y="1760310"/>
            <a:ext cx="3590273" cy="2019528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파이프라인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문제점도 발견되었는데 센터의 물체는 오히려 대비가 좋아졌지만 뒤에 있는 물체는 오히려 대비가 적어져 분간하기가 어려움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예시로는 오히려 품질은 더 떨어지는 것으로 보이는 이미지들이 있었음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2.2 Water-net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E2076D-FA0E-44DD-ABDF-9AB36EE23B96}"/>
              </a:ext>
            </a:extLst>
          </p:cNvPr>
          <p:cNvSpPr txBox="1"/>
          <p:nvPr/>
        </p:nvSpPr>
        <p:spPr>
          <a:xfrm>
            <a:off x="2222500" y="382131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8378C-E357-4590-B61E-1FFD9E04D0BF}"/>
              </a:ext>
            </a:extLst>
          </p:cNvPr>
          <p:cNvSpPr txBox="1"/>
          <p:nvPr/>
        </p:nvSpPr>
        <p:spPr>
          <a:xfrm>
            <a:off x="7391838" y="382131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F240B5-A38D-4D7D-AFDB-295C663802FA}"/>
              </a:ext>
            </a:extLst>
          </p:cNvPr>
          <p:cNvSpPr txBox="1"/>
          <p:nvPr/>
        </p:nvSpPr>
        <p:spPr>
          <a:xfrm>
            <a:off x="2222500" y="61459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1DDDE-EE5F-4ECA-9299-32C285BDC3B5}"/>
              </a:ext>
            </a:extLst>
          </p:cNvPr>
          <p:cNvSpPr txBox="1"/>
          <p:nvPr/>
        </p:nvSpPr>
        <p:spPr>
          <a:xfrm>
            <a:off x="7391838" y="61459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후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AD418F-A2D0-4E2F-8650-94C9FCB225EE}"/>
              </a:ext>
            </a:extLst>
          </p:cNvPr>
          <p:cNvSpPr/>
          <p:nvPr/>
        </p:nvSpPr>
        <p:spPr>
          <a:xfrm>
            <a:off x="1331812" y="3323516"/>
            <a:ext cx="910712" cy="3566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39344C4-CA85-4ED9-8578-DC742E5E3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1" y="4064694"/>
            <a:ext cx="3590272" cy="201952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F63920-A2AF-48D6-9D4D-76B2BA4F3298}"/>
              </a:ext>
            </a:extLst>
          </p:cNvPr>
          <p:cNvSpPr/>
          <p:nvPr/>
        </p:nvSpPr>
        <p:spPr>
          <a:xfrm>
            <a:off x="1311787" y="5661483"/>
            <a:ext cx="910713" cy="3566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6DCD8C7-4028-4543-BE68-2E9D17913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50" y="4064694"/>
            <a:ext cx="3590272" cy="201952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75640B7-5C41-42A7-9BF2-0A5C48DAF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65" y="1763712"/>
            <a:ext cx="3590273" cy="20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6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파이프라인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sharpen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주었지만 뭉개지는 경우 발생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이미지의 상태에 따라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sharpen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강도를 다르게 주는 모델이 필요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2.3 CSAM(Channel Sharpening Attention Module)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6FD521-368F-408E-8603-76B2B03C8C04}"/>
              </a:ext>
            </a:extLst>
          </p:cNvPr>
          <p:cNvSpPr/>
          <p:nvPr/>
        </p:nvSpPr>
        <p:spPr>
          <a:xfrm>
            <a:off x="431763" y="1873287"/>
            <a:ext cx="4824020" cy="29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5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2.3.1 </a:t>
            </a:r>
            <a:r>
              <a:rPr lang="ko-KR" altLang="en-US" sz="15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대안 </a:t>
            </a:r>
            <a:r>
              <a:rPr lang="en-US" altLang="ko-KR" sz="15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A(OpenCV sharpen)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3E037FD-7340-4DFA-B497-4D1C8D1B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90" y="2266992"/>
            <a:ext cx="3623563" cy="20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CF036ED-1B1D-4B61-9B1B-8557D9B46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90" y="4361329"/>
            <a:ext cx="3623564" cy="20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EE0C605-7A02-4DD2-AEC4-E66ACFCA4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34" y="2266992"/>
            <a:ext cx="3078553" cy="20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E1797FB-7FF3-4764-83B9-B1AF25BE3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34" y="4361329"/>
            <a:ext cx="3078553" cy="204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27D53D-BBB9-466C-846B-A6F4C45E08FB}"/>
              </a:ext>
            </a:extLst>
          </p:cNvPr>
          <p:cNvSpPr txBox="1"/>
          <p:nvPr/>
        </p:nvSpPr>
        <p:spPr>
          <a:xfrm>
            <a:off x="304800" y="5192901"/>
            <a:ext cx="753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원본이미지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BBA556-8243-413A-8CBD-C427F3B97314}"/>
              </a:ext>
            </a:extLst>
          </p:cNvPr>
          <p:cNvSpPr txBox="1"/>
          <p:nvPr/>
        </p:nvSpPr>
        <p:spPr>
          <a:xfrm>
            <a:off x="304800" y="3110563"/>
            <a:ext cx="753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sharpen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2BB0CD-5859-480B-86C0-2965C3272213}"/>
              </a:ext>
            </a:extLst>
          </p:cNvPr>
          <p:cNvSpPr txBox="1"/>
          <p:nvPr/>
        </p:nvSpPr>
        <p:spPr>
          <a:xfrm>
            <a:off x="5345906" y="5192901"/>
            <a:ext cx="753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원본이미지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B9511E-5CC9-4DA1-826A-DE498952D09D}"/>
              </a:ext>
            </a:extLst>
          </p:cNvPr>
          <p:cNvSpPr txBox="1"/>
          <p:nvPr/>
        </p:nvSpPr>
        <p:spPr>
          <a:xfrm>
            <a:off x="5345906" y="3110563"/>
            <a:ext cx="753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sharpen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03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파이프라인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ESRGAN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모델은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128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크기에 효과적이어서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받은 데이터크기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416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사이즈에서는 효과가 없음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2.3 CSAM(Channel Sharpening Attention Module)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6FD521-368F-408E-8603-76B2B03C8C04}"/>
              </a:ext>
            </a:extLst>
          </p:cNvPr>
          <p:cNvSpPr/>
          <p:nvPr/>
        </p:nvSpPr>
        <p:spPr>
          <a:xfrm>
            <a:off x="431762" y="1873287"/>
            <a:ext cx="7645437" cy="29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5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2.3.2 </a:t>
            </a:r>
            <a:r>
              <a:rPr lang="ko-KR" altLang="en-US" sz="15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대안 </a:t>
            </a:r>
            <a:r>
              <a:rPr lang="en-US" altLang="ko-KR" sz="15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B(ESRGAN : Enhanced Super Resolution Generative Adversarial Network)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1762C59-4DB4-454F-91EC-59070CBD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6"/>
          <a:stretch/>
        </p:blipFill>
        <p:spPr>
          <a:xfrm>
            <a:off x="1194774" y="2557785"/>
            <a:ext cx="8425476" cy="19562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2D520D-02CE-462C-9CEB-9EBAE1A5A85E}"/>
              </a:ext>
            </a:extLst>
          </p:cNvPr>
          <p:cNvSpPr txBox="1"/>
          <p:nvPr/>
        </p:nvSpPr>
        <p:spPr>
          <a:xfrm>
            <a:off x="2080931" y="2325548"/>
            <a:ext cx="753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원본이미지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1C66E5-6261-48B2-AD47-3F62D95ED30D}"/>
              </a:ext>
            </a:extLst>
          </p:cNvPr>
          <p:cNvSpPr txBox="1"/>
          <p:nvPr/>
        </p:nvSpPr>
        <p:spPr>
          <a:xfrm>
            <a:off x="5096858" y="2325548"/>
            <a:ext cx="7537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다운샘플링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3E6835-1EF7-4D47-B5E2-E94A9487F228}"/>
              </a:ext>
            </a:extLst>
          </p:cNvPr>
          <p:cNvSpPr txBox="1"/>
          <p:nvPr/>
        </p:nvSpPr>
        <p:spPr>
          <a:xfrm>
            <a:off x="7857150" y="2325548"/>
            <a:ext cx="681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ESRGAN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6C83BD6-D706-4BB7-AEDE-DCA8F07FD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"/>
          <a:stretch/>
        </p:blipFill>
        <p:spPr>
          <a:xfrm>
            <a:off x="5407512" y="4661890"/>
            <a:ext cx="4814278" cy="185479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DE32F26-9E75-41F0-AFB1-33C720632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24" y="4640666"/>
            <a:ext cx="4814278" cy="185528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265D7C-2DE0-40E8-9BCB-E84BA9DDB79F}"/>
              </a:ext>
            </a:extLst>
          </p:cNvPr>
          <p:cNvSpPr/>
          <p:nvPr/>
        </p:nvSpPr>
        <p:spPr>
          <a:xfrm>
            <a:off x="470023" y="6227443"/>
            <a:ext cx="457077" cy="239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DDF9FB5-D9CC-46D6-8933-CCA51B779536}"/>
              </a:ext>
            </a:extLst>
          </p:cNvPr>
          <p:cNvSpPr/>
          <p:nvPr/>
        </p:nvSpPr>
        <p:spPr>
          <a:xfrm>
            <a:off x="5473724" y="6227443"/>
            <a:ext cx="469876" cy="239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2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60" y="-2050"/>
            <a:ext cx="1204254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및 테스트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데이터는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416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사이즈로 총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5439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라벨로 구성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4C8FB4-B331-4514-8891-3B7F35F41584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3.1 Result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F2597-D36C-4CAC-B480-A3545CB38784}"/>
              </a:ext>
            </a:extLst>
          </p:cNvPr>
          <p:cNvSpPr txBox="1"/>
          <p:nvPr/>
        </p:nvSpPr>
        <p:spPr>
          <a:xfrm>
            <a:off x="304800" y="7018451"/>
            <a:ext cx="10089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출처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https://universe.roboflow.com/maeo/maeo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57102B-2D5E-420B-BB06-4602DAC4C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81" b="42733"/>
          <a:stretch/>
        </p:blipFill>
        <p:spPr>
          <a:xfrm>
            <a:off x="304799" y="2045817"/>
            <a:ext cx="4141787" cy="41891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84B36B-AC6C-4053-927A-EEBB93D9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38" y="2058016"/>
            <a:ext cx="6080115" cy="41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1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9882</TotalTime>
  <Words>731</Words>
  <Application>Microsoft Office PowerPoint</Application>
  <PresentationFormat>사용자 지정</PresentationFormat>
  <Paragraphs>192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나눔바른고딕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</dc:creator>
  <cp:lastModifiedBy>Jung</cp:lastModifiedBy>
  <cp:revision>124</cp:revision>
  <dcterms:created xsi:type="dcterms:W3CDTF">2022-04-18T23:32:35Z</dcterms:created>
  <dcterms:modified xsi:type="dcterms:W3CDTF">2022-10-13T05:15:22Z</dcterms:modified>
</cp:coreProperties>
</file>